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4340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B603E1E2-0E50-49D0-BE81-F380A979DB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962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5C4715F-AC51-4287-94AA-468D97A240C5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C93B807-6426-49B3-BCBA-021F664D8941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ACFDA2F-BD2E-4E20-BE99-7127656E6DD4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5EF54AB-2749-4D28-9B0D-A8F26EAB2C41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A492FB3-AABD-486D-A295-45E54DD03CA4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C46A4DA-F8D3-426E-B579-6E3A64E56488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957B5D5-63F3-472F-ADB2-F877B1318A5A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4A82819-52FB-4F30-A747-B20BBC17F501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3C76F8B-271F-47FC-A810-ED69D3547FDD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C768F2A-DF81-4521-BEF9-BDDCA4EA617B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Symbol zastępczy notatek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D35F31E-A3DE-4240-A801-54C82E06EEB6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A7B5C14-9861-463C-8E75-BDD65A9E7F4A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B022-B84E-4ADB-BEA4-11E7D172AF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6917126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1E78-5752-482A-A614-37C6D49EB4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4336472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0A18-855C-4989-B0B9-71FB5584B8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4657975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5F20-94D2-44DD-8868-1EB005E48E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4663699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2698-6055-4471-95C5-94C56640EE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0574236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C30D4-9556-4B4F-921F-D307EEC2B9A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4335119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7ED4-E096-476B-860F-CD9F2EECFD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7623484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3543-6590-49FD-B43E-14435FE18B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1115112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B90E-E20A-44D6-A6B9-522CE55923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9298248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3C55-9DC1-4A53-87D0-54ED6D5FA6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6843133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F143-8B28-40CC-B2B6-59801B7741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374246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52CB-AD57-4204-9AFB-D4429ABA63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2843041"/>
      </p:ext>
    </p:extLst>
  </p:cSld>
  <p:clrMapOvr>
    <a:masterClrMapping/>
  </p:clrMapOvr>
  <p:transition spd="med" advClick="0" advTm="20480">
    <p:blinds dir="vert"/>
    <p:sndAc>
      <p:stSnd>
        <p:snd r:embed="rId1" name="- Siedzi sobie zając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FD0493BA-B542-4BA5-B6AE-87DB0EE3AC2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20480">
    <p:blinds dir="vert"/>
    <p:sndAc>
      <p:stSnd>
        <p:snd r:embed="rId14" name="- Siedzi sobie zając.wav"/>
      </p:stSnd>
    </p:sndAc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l-PL" altLang="pl-PL" smtClean="0">
                <a:latin typeface="Arial Black" pitchFamily="32" charset="0"/>
              </a:rPr>
              <a:t>Wielkanocne tradycje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079500"/>
            <a:ext cx="5053012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8000"/>
              </a:lnSpc>
              <a:buClrTx/>
              <a:buFontTx/>
              <a:buNone/>
            </a:pPr>
            <a:r>
              <a:rPr lang="pl-PL" altLang="pl-PL" sz="3600">
                <a:solidFill>
                  <a:srgbClr val="000000"/>
                </a:solidFill>
                <a:latin typeface="Arial Black" pitchFamily="32" charset="0"/>
              </a:rPr>
              <a:t>Wielkanocne tradycje w  Europie.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03238" y="4789488"/>
            <a:ext cx="29527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  <a:latin typeface="Arial Black" pitchFamily="32" charset="0"/>
            </a:endParaRPr>
          </a:p>
          <a:p>
            <a:pPr eaLnBrk="1"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28788"/>
            <a:ext cx="360045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944688"/>
            <a:ext cx="5624512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03238" y="5111750"/>
            <a:ext cx="928846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W Niemczech tradycją jest ubieranie drzewek lub gałązek w jajka. 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We Francji oraz Wielkiej Brytanii dzieci szukają ukrytych jajek czekoladowych w ogrodzie. A nawet urządzają zawody w ich poszukiwaniu.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W Holandii dzieci dają prezenty rodzicom w postaci papierowych gniazdek. Potem rodzice umieszczają w nich niespodzianki.</a:t>
            </a:r>
          </a:p>
          <a:p>
            <a:pPr eaLnBrk="1"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  <a:latin typeface="Arial Black" pitchFamily="32" charset="0"/>
            </a:endParaRPr>
          </a:p>
        </p:txBody>
      </p:sp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87122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8000"/>
              </a:lnSpc>
              <a:buClrTx/>
              <a:buFontTx/>
              <a:buNone/>
            </a:pPr>
            <a:r>
              <a:rPr lang="pl-PL" altLang="pl-PL" sz="3600">
                <a:solidFill>
                  <a:srgbClr val="000000"/>
                </a:solidFill>
                <a:latin typeface="Arial Black" pitchFamily="32" charset="0"/>
              </a:rPr>
              <a:t>Wielkanocne tradycje w Europie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3238" y="4967288"/>
            <a:ext cx="46799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  <a:latin typeface="Arial Black" pitchFamily="32" charset="0"/>
            </a:endParaRPr>
          </a:p>
          <a:p>
            <a:pPr eaLnBrk="1">
              <a:lnSpc>
                <a:spcPct val="118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  <a:latin typeface="Arial Black" pitchFamily="32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31800" y="5184775"/>
            <a:ext cx="921543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W Czechach dzieci wędrują z koszyczkami po sąsiadach i śpiewają wielkanocne piosenki. W Szwecji przygotowuje się gałązki wierzbowe ozdobione piórkami. Dziewczynki przebierają się za czarownice, chodzą po domach i zbierają słodycze. 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A we Włoszech dzieci znajdują prezenty w wielkich czekoladowych jajkach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  <a:latin typeface="Arial Black" pitchFamily="32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331913"/>
            <a:ext cx="4441825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95400"/>
            <a:ext cx="3311525" cy="36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8000"/>
              </a:lnSpc>
              <a:buClrTx/>
              <a:buFontTx/>
              <a:buNone/>
            </a:pPr>
            <a:r>
              <a:rPr lang="pl-PL" altLang="pl-PL" sz="4400">
                <a:solidFill>
                  <a:srgbClr val="000000"/>
                </a:solidFill>
                <a:latin typeface="Arial Black" pitchFamily="32" charset="0"/>
              </a:rPr>
              <a:t>Koniec</a:t>
            </a:r>
            <a:r>
              <a:rPr lang="pl-PL" altLang="pl-PL" sz="44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68425"/>
            <a:ext cx="56483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751388"/>
            <a:ext cx="383222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8000"/>
              </a:lnSpc>
              <a:buClrTx/>
              <a:buFontTx/>
              <a:buNone/>
            </a:pPr>
            <a:r>
              <a:rPr lang="pl-PL" altLang="pl-PL" sz="4400">
                <a:solidFill>
                  <a:srgbClr val="000000"/>
                </a:solidFill>
                <a:latin typeface="Arial Black" pitchFamily="32" charset="0"/>
              </a:rPr>
              <a:t>Niedziela palmowa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814513"/>
            <a:ext cx="4787900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76263" y="5832475"/>
            <a:ext cx="928846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</a:rPr>
              <a:t>Przypada na tydzień przed Wielkanocą. Święto to obchodzi się w Polsce od średniowiecza, a zostało ono ustanowione na pamiątkę pochodu  z palmami w Jerozolimie.  Tego dnia,  w kościołach święcone są palemki. Można je - oczywiście - kupić, jednak o wiele przyjemniej będzie, jeśli zrobimy je sami. 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371600"/>
            <a:ext cx="27209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4400">
                <a:solidFill>
                  <a:srgbClr val="000000"/>
                </a:solidFill>
              </a:rPr>
              <a:t> </a:t>
            </a:r>
            <a:r>
              <a:rPr lang="pl-PL" altLang="pl-PL" sz="4400">
                <a:solidFill>
                  <a:srgbClr val="000000"/>
                </a:solidFill>
                <a:latin typeface="Arial Black" pitchFamily="32" charset="0"/>
              </a:rPr>
              <a:t>Święconka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800225"/>
            <a:ext cx="5780088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079500" y="6048375"/>
            <a:ext cx="83518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spcBef>
                <a:spcPts val="1400"/>
              </a:spcBef>
              <a:spcAft>
                <a:spcPts val="1400"/>
              </a:spcAft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W koszyczku (który  możecie razem ozdobić, np. bukszpanem i baziami), nie może zabraknąć jaj, baranka, chleba, wędlin, soli, pieprzu i chrzanu 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232275"/>
            <a:ext cx="15113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4400">
                <a:solidFill>
                  <a:srgbClr val="000000"/>
                </a:solidFill>
              </a:rPr>
              <a:t> </a:t>
            </a:r>
            <a:r>
              <a:rPr lang="pl-PL" altLang="pl-PL" sz="4400">
                <a:solidFill>
                  <a:srgbClr val="000000"/>
                </a:solidFill>
                <a:latin typeface="Arial Black" pitchFamily="32" charset="0"/>
              </a:rPr>
              <a:t>Zajączki.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728788"/>
            <a:ext cx="533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168650" y="5759450"/>
            <a:ext cx="31686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Zajączki, zajączki, zajączki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Skakały przez pola i łączki,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Stanęły pod lasem i patrzą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Jak dzieci się bawią i skaczą.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A dzieci podały im rączki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I z dziećmi skakały zajączki. </a:t>
            </a:r>
          </a:p>
        </p:txBody>
      </p:sp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20725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8000"/>
              </a:lnSpc>
              <a:buClrTx/>
              <a:buFontTx/>
              <a:buNone/>
            </a:pPr>
            <a:r>
              <a:rPr lang="pl-PL" altLang="pl-PL" sz="4400">
                <a:solidFill>
                  <a:srgbClr val="000000"/>
                </a:solidFill>
                <a:latin typeface="Arial Black" pitchFamily="32" charset="0"/>
              </a:rPr>
              <a:t>Kurczaczki.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522413"/>
            <a:ext cx="4792663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384550" y="5327650"/>
            <a:ext cx="3600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</a:rPr>
              <a:t>„</a:t>
            </a: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Kurczątko”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Kurczątko z jajeczka się urodziło...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Główkę, brzuszek wychyliło.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Na dwie nóżki wyskoczyło.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Czarne oczka otworzyło,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Dziobek mały rozchyliło,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Że jest głodne zakwiliło...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(W. Szumanówna)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19238"/>
            <a:ext cx="422592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8000"/>
              </a:lnSpc>
              <a:buClrTx/>
              <a:buFontTx/>
              <a:buNone/>
            </a:pPr>
            <a:r>
              <a:rPr lang="pl-PL" altLang="pl-PL" sz="4400">
                <a:solidFill>
                  <a:srgbClr val="000000"/>
                </a:solidFill>
                <a:latin typeface="Arial Black" pitchFamily="32" charset="0"/>
              </a:rPr>
              <a:t>Baranek</a:t>
            </a:r>
            <a:r>
              <a:rPr lang="pl-PL" altLang="pl-PL" sz="44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65263"/>
            <a:ext cx="6069013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944688" y="6048375"/>
            <a:ext cx="345598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Może być wykonany z chleba, cukru lub czekolady.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056438" y="2376488"/>
            <a:ext cx="32908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 </a:t>
            </a: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„Cukrowy baranek „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Cukrowy baranek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 ma złociste różki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Pilnuje pisanek 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na łączce z rzeżuszki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A gdy nikt nie patrzy,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 chorągiewką buja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I cichutko beczy </a:t>
            </a:r>
          </a:p>
          <a:p>
            <a:pPr eaLnBrk="1">
              <a:lnSpc>
                <a:spcPct val="118000"/>
              </a:lnSpc>
              <a:buClrTx/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Arial Black" pitchFamily="32" charset="0"/>
              </a:rPr>
              <a:t>święte „Alleluja”!-</a:t>
            </a:r>
          </a:p>
          <a:p>
            <a:pPr eaLnBrk="1">
              <a:buClrTx/>
              <a:buFontTx/>
              <a:buNone/>
            </a:pPr>
            <a:endParaRPr lang="pl-PL" altLang="pl-PL" sz="1400" b="1">
              <a:solidFill>
                <a:srgbClr val="000000"/>
              </a:solidFill>
              <a:latin typeface="Arial Black" pitchFamily="32" charset="0"/>
            </a:endParaRPr>
          </a:p>
        </p:txBody>
      </p:sp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8000"/>
              </a:lnSpc>
              <a:buClrTx/>
              <a:buFontTx/>
              <a:buNone/>
            </a:pPr>
            <a:r>
              <a:rPr lang="pl-PL" altLang="pl-PL" sz="3600">
                <a:solidFill>
                  <a:srgbClr val="000000"/>
                </a:solidFill>
                <a:latin typeface="Arial Black" pitchFamily="32" charset="0"/>
              </a:rPr>
              <a:t> Kraszanki, jajka malowane.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5900" y="5832475"/>
            <a:ext cx="96472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spcBef>
                <a:spcPts val="1400"/>
              </a:spcBef>
              <a:spcAft>
                <a:spcPts val="1400"/>
              </a:spcAft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 Kraszanki, to jajka barwione na jeden kolor, często do farbowania używa się naturalnych wywarów - najpopularniejszym jest barwienie jajek w łupinach cebuli.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199313" y="4248150"/>
            <a:ext cx="12239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616575" y="4967288"/>
            <a:ext cx="4319588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endParaRPr lang="pl-PL" altLang="pl-PL" dirty="0">
              <a:solidFill>
                <a:srgbClr val="000000"/>
              </a:solidFill>
            </a:endParaRPr>
          </a:p>
          <a:p>
            <a:pPr eaLnBrk="1">
              <a:lnSpc>
                <a:spcPct val="118000"/>
              </a:lnSpc>
              <a:buClrTx/>
              <a:buFontTx/>
              <a:buNone/>
            </a:pPr>
            <a:endParaRPr lang="pl-PL" altLang="pl-PL" dirty="0">
              <a:solidFill>
                <a:srgbClr val="000000"/>
              </a:solidFill>
            </a:endParaRP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03463"/>
            <a:ext cx="55133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255838"/>
            <a:ext cx="3584575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3600">
                <a:solidFill>
                  <a:srgbClr val="000000"/>
                </a:solidFill>
                <a:latin typeface="Arial Black" pitchFamily="32" charset="0"/>
              </a:rPr>
              <a:t>Pisanki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98" y="687124"/>
            <a:ext cx="2057190" cy="364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1910993"/>
            <a:ext cx="3273757" cy="245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1562100"/>
            <a:ext cx="419893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76263" y="5075981"/>
            <a:ext cx="8996362" cy="13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spcBef>
                <a:spcPts val="1400"/>
              </a:spcBef>
              <a:spcAft>
                <a:spcPts val="1400"/>
              </a:spcAft>
              <a:buClrTx/>
              <a:buFontTx/>
              <a:buNone/>
            </a:pPr>
            <a:r>
              <a:rPr lang="pl-PL" altLang="pl-PL" sz="1300" dirty="0">
                <a:solidFill>
                  <a:srgbClr val="000000"/>
                </a:solidFill>
                <a:latin typeface="Arial Black" pitchFamily="32" charset="0"/>
              </a:rPr>
              <a:t>P</a:t>
            </a:r>
            <a:r>
              <a:rPr lang="pl-PL" altLang="pl-PL" sz="1400" dirty="0">
                <a:solidFill>
                  <a:srgbClr val="000000"/>
                </a:solidFill>
                <a:latin typeface="Arial Black" pitchFamily="32" charset="0"/>
              </a:rPr>
              <a:t>isanki to wszystkie </a:t>
            </a:r>
            <a:r>
              <a:rPr lang="pl-PL" altLang="pl-PL" sz="1400" dirty="0" smtClean="0">
                <a:solidFill>
                  <a:srgbClr val="000000"/>
                </a:solidFill>
                <a:latin typeface="Arial Black" pitchFamily="32" charset="0"/>
              </a:rPr>
              <a:t>zdobione jajka, </a:t>
            </a:r>
            <a:r>
              <a:rPr lang="pl-PL" altLang="pl-PL" sz="1400" dirty="0">
                <a:solidFill>
                  <a:srgbClr val="000000"/>
                </a:solidFill>
                <a:latin typeface="Arial Black" pitchFamily="32" charset="0"/>
              </a:rPr>
              <a:t>mogą być ozdabiane różnymi technikami: malowane, wyklejane, wydrapywane… </a:t>
            </a:r>
            <a:r>
              <a:rPr lang="pl-PL" altLang="pl-PL" sz="1400" dirty="0" smtClean="0">
                <a:solidFill>
                  <a:srgbClr val="000000"/>
                </a:solidFill>
                <a:latin typeface="Arial Black" pitchFamily="32" charset="0"/>
              </a:rPr>
              <a:t>Najcenniejsze, </a:t>
            </a:r>
            <a:r>
              <a:rPr lang="pl-PL" altLang="pl-PL" sz="1400" dirty="0">
                <a:solidFill>
                  <a:srgbClr val="000000"/>
                </a:solidFill>
                <a:latin typeface="Arial Black" pitchFamily="32" charset="0"/>
              </a:rPr>
              <a:t>zdobione drogocennymi kamieniami to jajka </a:t>
            </a:r>
            <a:r>
              <a:rPr lang="pl-PL" altLang="pl-PL" sz="1400" dirty="0" err="1">
                <a:solidFill>
                  <a:srgbClr val="000000"/>
                </a:solidFill>
                <a:latin typeface="Arial Black" pitchFamily="32" charset="0"/>
              </a:rPr>
              <a:t>Faberge</a:t>
            </a:r>
            <a:r>
              <a:rPr lang="pl-PL" altLang="pl-PL" sz="1400" dirty="0">
                <a:solidFill>
                  <a:srgbClr val="000000"/>
                </a:solidFill>
                <a:latin typeface="Arial Black" pitchFamily="32" charset="0"/>
              </a:rPr>
              <a:t>.</a:t>
            </a:r>
          </a:p>
        </p:txBody>
      </p:sp>
    </p:spTree>
  </p:cSld>
  <p:clrMapOvr>
    <a:masterClrMapping/>
  </p:clrMapOvr>
  <p:transition spd="slow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8000"/>
              </a:lnSpc>
              <a:buClrTx/>
              <a:buFontTx/>
              <a:buNone/>
            </a:pPr>
            <a:r>
              <a:rPr lang="pl-PL" altLang="pl-PL" sz="4400">
                <a:solidFill>
                  <a:srgbClr val="000000"/>
                </a:solidFill>
                <a:latin typeface="Arial Black" pitchFamily="32" charset="0"/>
              </a:rPr>
              <a:t>Śmingus - dyngus.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295400"/>
            <a:ext cx="39370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871663"/>
            <a:ext cx="51847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60363" y="5472113"/>
            <a:ext cx="921543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8000"/>
              </a:lnSpc>
              <a:spcBef>
                <a:spcPts val="1400"/>
              </a:spcBef>
              <a:spcAft>
                <a:spcPts val="1400"/>
              </a:spcAft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Arial Black" pitchFamily="32" charset="0"/>
              </a:rPr>
              <a:t>Śmigus-dyngus to dawny zwyczaj,  kiedyś oblewanie wodą wiązało się z wyrażaniem sympatii i matrymonialnymi propozycjami.</a:t>
            </a:r>
          </a:p>
        </p:txBody>
      </p:sp>
    </p:spTree>
  </p:cSld>
  <p:clrMapOvr>
    <a:masterClrMapping/>
  </p:clrMapOvr>
  <p:transition spd="med" advClick="0" advTm="20480">
    <p:blinds dir="vert"/>
    <p:sndAc>
      <p:stSnd>
        <p:snd r:embed="rId3" name="- Siedzi sobie zają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411</Words>
  <Application>Microsoft Office PowerPoint</Application>
  <PresentationFormat>Niestandardowy</PresentationFormat>
  <Paragraphs>65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Wielkanocne tradycje 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Wielkanocne tradycje .</dc:title>
  <dc:creator>Ela</dc:creator>
  <cp:lastModifiedBy>Ela</cp:lastModifiedBy>
  <cp:revision>48</cp:revision>
  <cp:lastPrinted>1601-01-01T00:00:00Z</cp:lastPrinted>
  <dcterms:created xsi:type="dcterms:W3CDTF">2020-03-24T09:11:27Z</dcterms:created>
  <dcterms:modified xsi:type="dcterms:W3CDTF">2020-04-06T05:20:43Z</dcterms:modified>
</cp:coreProperties>
</file>